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</p:sldIdLst>
  <p:sldSz cx="27432000" cy="19202400"/>
  <p:notesSz cx="7004050" cy="9290050"/>
  <p:defaultTextStyle>
    <a:defPPr>
      <a:defRPr lang="en-US"/>
    </a:defPPr>
    <a:lvl1pPr marL="0" algn="l" defTabSz="1997859" rtl="0" eaLnBrk="1" latinLnBrk="0" hangingPunct="1">
      <a:defRPr sz="3800" kern="1200">
        <a:solidFill>
          <a:schemeClr val="tx1"/>
        </a:solidFill>
        <a:latin typeface="+mn-lt"/>
        <a:ea typeface="+mn-ea"/>
        <a:cs typeface="+mn-cs"/>
      </a:defRPr>
    </a:lvl1pPr>
    <a:lvl2pPr marL="998929" algn="l" defTabSz="1997859" rtl="0" eaLnBrk="1" latinLnBrk="0" hangingPunct="1">
      <a:defRPr sz="3800" kern="1200">
        <a:solidFill>
          <a:schemeClr val="tx1"/>
        </a:solidFill>
        <a:latin typeface="+mn-lt"/>
        <a:ea typeface="+mn-ea"/>
        <a:cs typeface="+mn-cs"/>
      </a:defRPr>
    </a:lvl2pPr>
    <a:lvl3pPr marL="1997859" algn="l" defTabSz="1997859" rtl="0" eaLnBrk="1" latinLnBrk="0" hangingPunct="1">
      <a:defRPr sz="3800" kern="1200">
        <a:solidFill>
          <a:schemeClr val="tx1"/>
        </a:solidFill>
        <a:latin typeface="+mn-lt"/>
        <a:ea typeface="+mn-ea"/>
        <a:cs typeface="+mn-cs"/>
      </a:defRPr>
    </a:lvl3pPr>
    <a:lvl4pPr marL="2996791" algn="l" defTabSz="1997859" rtl="0" eaLnBrk="1" latinLnBrk="0" hangingPunct="1">
      <a:defRPr sz="3800" kern="1200">
        <a:solidFill>
          <a:schemeClr val="tx1"/>
        </a:solidFill>
        <a:latin typeface="+mn-lt"/>
        <a:ea typeface="+mn-ea"/>
        <a:cs typeface="+mn-cs"/>
      </a:defRPr>
    </a:lvl4pPr>
    <a:lvl5pPr marL="3995721" algn="l" defTabSz="1997859" rtl="0" eaLnBrk="1" latinLnBrk="0" hangingPunct="1">
      <a:defRPr sz="3800" kern="1200">
        <a:solidFill>
          <a:schemeClr val="tx1"/>
        </a:solidFill>
        <a:latin typeface="+mn-lt"/>
        <a:ea typeface="+mn-ea"/>
        <a:cs typeface="+mn-cs"/>
      </a:defRPr>
    </a:lvl5pPr>
    <a:lvl6pPr marL="4994650" algn="l" defTabSz="1997859" rtl="0" eaLnBrk="1" latinLnBrk="0" hangingPunct="1">
      <a:defRPr sz="3800" kern="1200">
        <a:solidFill>
          <a:schemeClr val="tx1"/>
        </a:solidFill>
        <a:latin typeface="+mn-lt"/>
        <a:ea typeface="+mn-ea"/>
        <a:cs typeface="+mn-cs"/>
      </a:defRPr>
    </a:lvl6pPr>
    <a:lvl7pPr marL="5993580" algn="l" defTabSz="1997859" rtl="0" eaLnBrk="1" latinLnBrk="0" hangingPunct="1">
      <a:defRPr sz="3800" kern="1200">
        <a:solidFill>
          <a:schemeClr val="tx1"/>
        </a:solidFill>
        <a:latin typeface="+mn-lt"/>
        <a:ea typeface="+mn-ea"/>
        <a:cs typeface="+mn-cs"/>
      </a:defRPr>
    </a:lvl7pPr>
    <a:lvl8pPr marL="6992509" algn="l" defTabSz="1997859" rtl="0" eaLnBrk="1" latinLnBrk="0" hangingPunct="1">
      <a:defRPr sz="3800" kern="1200">
        <a:solidFill>
          <a:schemeClr val="tx1"/>
        </a:solidFill>
        <a:latin typeface="+mn-lt"/>
        <a:ea typeface="+mn-ea"/>
        <a:cs typeface="+mn-cs"/>
      </a:defRPr>
    </a:lvl8pPr>
    <a:lvl9pPr marL="7991442" algn="l" defTabSz="1997859" rtl="0" eaLnBrk="1" latinLnBrk="0" hangingPunct="1">
      <a:defRPr sz="3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60" autoAdjust="0"/>
    <p:restoredTop sz="94676" autoAdjust="0"/>
  </p:normalViewPr>
  <p:slideViewPr>
    <p:cSldViewPr>
      <p:cViewPr varScale="1">
        <p:scale>
          <a:sx n="34" d="100"/>
          <a:sy n="34" d="100"/>
        </p:scale>
        <p:origin x="-1456" y="-152"/>
      </p:cViewPr>
      <p:guideLst>
        <p:guide orient="horz" pos="6048"/>
        <p:guide pos="86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17.png>
</file>

<file path=ppt/media/image2.png>
</file>

<file path=ppt/media/image23.png>
</file>

<file path=ppt/media/image26.png>
</file>

<file path=ppt/media/image27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5965191"/>
            <a:ext cx="23317200" cy="411607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0881360"/>
            <a:ext cx="19202400" cy="49072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332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66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3996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3287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6660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7993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93253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06575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871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95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888200" y="768991"/>
            <a:ext cx="6172200" cy="1638427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768991"/>
            <a:ext cx="18059400" cy="1638427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154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26974800" y="0"/>
            <a:ext cx="457200" cy="19202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4" tIns="20810" rIns="41624" bIns="20810"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-3" y="0"/>
            <a:ext cx="457200" cy="192024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4" tIns="20810" rIns="41624" bIns="20810"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0" y="0"/>
            <a:ext cx="27432000" cy="24003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4" tIns="20810" rIns="41624" bIns="20810"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0" y="16802100"/>
            <a:ext cx="27432000" cy="24003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4" tIns="20810" rIns="41624" bIns="20810" rtlCol="0" anchor="ctr"/>
          <a:lstStyle/>
          <a:p>
            <a:pPr algn="ctr"/>
            <a:endParaRPr lang="en-US" dirty="0"/>
          </a:p>
        </p:txBody>
      </p:sp>
      <p:sp>
        <p:nvSpPr>
          <p:cNvPr id="11" name="Instructions"/>
          <p:cNvSpPr/>
          <p:nvPr userDrawn="1"/>
        </p:nvSpPr>
        <p:spPr>
          <a:xfrm>
            <a:off x="-6572250" y="0"/>
            <a:ext cx="6000750" cy="19202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4054" tIns="104054" rIns="104054" bIns="104054" rtlCol="0" anchor="t"/>
          <a:lstStyle>
            <a:defPPr>
              <a:defRPr lang="en-US"/>
            </a:defPPr>
            <a:lvl1pPr marL="0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843430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686861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5530291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37372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921715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106058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2904013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4747443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  <a:spcAft>
                <a:spcPts val="1093"/>
              </a:spcAft>
            </a:pPr>
            <a:r>
              <a:rPr lang="en-US" sz="41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Poster Print Size:</a:t>
            </a:r>
            <a:endParaRPr sz="4100" dirty="0">
              <a:solidFill>
                <a:srgbClr val="7F7F7F"/>
              </a:solidFill>
              <a:latin typeface="Calibri" pitchFamily="34" charset="0"/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spcAft>
                <a:spcPts val="1093"/>
              </a:spcAft>
            </a:pPr>
            <a:r>
              <a:rPr lang="en-US"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This poster template is 21” high by 30” wide and is printed</a:t>
            </a:r>
            <a:r>
              <a:rPr lang="en-US" sz="29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at 200% for a 42” high by 60” wide poster</a:t>
            </a:r>
            <a:r>
              <a:rPr lang="en-US"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. It can be used to print any poster with a 7:10 aspect ratio.</a:t>
            </a:r>
          </a:p>
          <a:p>
            <a:pPr lvl="0">
              <a:spcBef>
                <a:spcPts val="0"/>
              </a:spcBef>
              <a:spcAft>
                <a:spcPts val="1093"/>
              </a:spcAft>
            </a:pPr>
            <a:r>
              <a:rPr lang="en-US" sz="41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Placeholders</a:t>
            </a:r>
            <a:r>
              <a:rPr sz="41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:</a:t>
            </a:r>
            <a:endParaRPr sz="4100" dirty="0">
              <a:solidFill>
                <a:srgbClr val="7F7F7F"/>
              </a:solidFill>
              <a:latin typeface="Calibri" pitchFamily="34" charset="0"/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spcAft>
                <a:spcPts val="1093"/>
              </a:spcAft>
            </a:pPr>
            <a:r>
              <a:rPr sz="29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The </a:t>
            </a:r>
            <a:r>
              <a:rPr lang="en-US"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various elements included</a:t>
            </a:r>
            <a:r>
              <a:rPr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</a:t>
            </a:r>
            <a:r>
              <a:rPr sz="29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in this </a:t>
            </a:r>
            <a:r>
              <a:rPr lang="en-US"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poster are ones</a:t>
            </a:r>
            <a:r>
              <a:rPr lang="en-US" sz="29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we often see in medical, research, and scientific posters.</a:t>
            </a:r>
            <a:r>
              <a:rPr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</a:t>
            </a:r>
            <a:r>
              <a:rPr lang="en-US"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Feel</a:t>
            </a:r>
            <a:r>
              <a:rPr lang="en-US" sz="29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free to edit, move,  add, and delete items, or change the layout to suit your needs. Always check with your conference organizer for specific requirements.</a:t>
            </a:r>
          </a:p>
          <a:p>
            <a:pPr lvl="0">
              <a:spcBef>
                <a:spcPts val="0"/>
              </a:spcBef>
              <a:spcAft>
                <a:spcPts val="1093"/>
              </a:spcAft>
            </a:pPr>
            <a:r>
              <a:rPr lang="en-US" sz="41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Image</a:t>
            </a:r>
            <a:r>
              <a:rPr lang="en-US" sz="41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Quality</a:t>
            </a:r>
            <a:r>
              <a:rPr lang="en-US" sz="41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:</a:t>
            </a:r>
          </a:p>
          <a:p>
            <a:pPr lvl="0">
              <a:spcBef>
                <a:spcPts val="0"/>
              </a:spcBef>
              <a:spcAft>
                <a:spcPts val="1093"/>
              </a:spcAft>
            </a:pPr>
            <a:r>
              <a:rPr lang="en-US"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You can place digital photos or logo art in your poster file by selecting the </a:t>
            </a:r>
            <a:r>
              <a:rPr lang="en-US" sz="2900" b="1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Insert, Picture</a:t>
            </a:r>
            <a:r>
              <a:rPr lang="en-US"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command, or by using standard copy &amp; paste. For best results, all graphic elements should be at least </a:t>
            </a:r>
            <a:r>
              <a:rPr lang="en-US" sz="2900" b="1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150-200 pixels per inch in their final printed size</a:t>
            </a:r>
            <a:r>
              <a:rPr lang="en-US"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. For instance, a 1600 x 1200 pixel</a:t>
            </a:r>
            <a:r>
              <a:rPr lang="en-US" sz="29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photo will usually look fine up to </a:t>
            </a:r>
            <a:r>
              <a:rPr lang="en-US"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8“-10” wide on your printed poster.</a:t>
            </a:r>
          </a:p>
          <a:p>
            <a:pPr lvl="0">
              <a:spcBef>
                <a:spcPts val="0"/>
              </a:spcBef>
              <a:spcAft>
                <a:spcPts val="1093"/>
              </a:spcAft>
            </a:pPr>
            <a:r>
              <a:rPr lang="en-US"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To preview the print quality of images, select a magnification of 100% when previewing your poster. This will give you a good idea of what it will look like in print. If you are laying out a large poster and using half-scale dimensions, be sure to preview your graphics at 200% to see them at their final printed size.</a:t>
            </a:r>
          </a:p>
          <a:p>
            <a:pPr lvl="0">
              <a:spcBef>
                <a:spcPts val="0"/>
              </a:spcBef>
              <a:spcAft>
                <a:spcPts val="1093"/>
              </a:spcAft>
            </a:pPr>
            <a:r>
              <a:rPr lang="en-US" sz="29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Please note that graphics from websites (such as the logo on your hospital's or university's home page) will only be 72dpi and not suitable for printing.</a:t>
            </a:r>
          </a:p>
          <a:p>
            <a:pPr lvl="0" algn="ctr">
              <a:spcBef>
                <a:spcPts val="0"/>
              </a:spcBef>
              <a:spcAft>
                <a:spcPts val="1093"/>
              </a:spcAft>
            </a:pPr>
            <a:r>
              <a:rPr lang="en-US" sz="2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/>
            </a:r>
            <a:br>
              <a:rPr lang="en-US" sz="2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</a:br>
            <a:r>
              <a:rPr lang="en-US" sz="20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[This sidebar area does not print.]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003500" y="0"/>
            <a:ext cx="6000750" cy="19202400"/>
            <a:chOff x="33832800" y="0"/>
            <a:chExt cx="12801600" cy="43891200"/>
          </a:xfrm>
        </p:grpSpPr>
        <p:sp>
          <p:nvSpPr>
            <p:cNvPr id="13" name="Instructions"/>
            <p:cNvSpPr/>
            <p:nvPr userDrawn="1"/>
          </p:nvSpPr>
          <p:spPr>
            <a:xfrm>
              <a:off x="33832800" y="0"/>
              <a:ext cx="12801600" cy="438912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28600" tIns="228600" rIns="228600" bIns="228600" rtlCol="0" anchor="t"/>
            <a:lstStyle>
              <a:defPPr>
                <a:defRPr lang="en-US"/>
              </a:defPPr>
              <a:lvl1pPr marL="0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1843430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3686861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5530291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737372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921715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106058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2904013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4747443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spcBef>
                  <a:spcPts val="0"/>
                </a:spcBef>
                <a:spcAft>
                  <a:spcPts val="1093"/>
                </a:spcAft>
              </a:pPr>
              <a:r>
                <a:rPr lang="en-US" sz="41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Change</a:t>
              </a:r>
              <a:r>
                <a:rPr lang="en-US" sz="41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Color Theme</a:t>
              </a:r>
              <a:r>
                <a:rPr lang="en-US" sz="41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:</a:t>
              </a:r>
              <a:endParaRPr sz="410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r>
                <a:rPr lang="en-US" sz="29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This template is designed to use the built-in color themes in</a:t>
              </a:r>
              <a:r>
                <a:rPr lang="en-US" sz="29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the newer versions of PowerPoint.</a:t>
              </a: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r>
                <a:rPr lang="en-US" sz="29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To change the color theme, select the </a:t>
              </a:r>
              <a:r>
                <a:rPr lang="en-US" sz="29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Design</a:t>
              </a:r>
              <a:r>
                <a:rPr lang="en-US" sz="29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tab, then select the </a:t>
              </a:r>
              <a:r>
                <a:rPr lang="en-US" sz="29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Colors</a:t>
              </a:r>
              <a:r>
                <a:rPr lang="en-US" sz="29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drop-down list.</a:t>
              </a: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endParaRPr lang="en-US" sz="29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endParaRPr lang="en-US" sz="29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endParaRPr lang="en-US" sz="29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endParaRPr lang="en-US" sz="29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endParaRPr lang="en-US" sz="29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endParaRPr lang="en-US" sz="29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endParaRPr lang="en-US" sz="29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endParaRPr lang="en-US" sz="29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endParaRPr lang="en-US" sz="29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r>
                <a:rPr lang="en-US" sz="29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The default color theme for this template is “Office”, so you can always return to that after trying some of the alternatives.</a:t>
              </a: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r>
                <a:rPr lang="en-US" sz="41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Printing Your Poster:</a:t>
              </a: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r>
                <a:rPr lang="en-US" sz="29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Once your poster file is ready, visit</a:t>
              </a:r>
              <a:r>
                <a:rPr lang="en-US" sz="29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</a:t>
              </a:r>
              <a:r>
                <a:rPr lang="en-US" sz="29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www.genigraphics.com</a:t>
              </a:r>
              <a:r>
                <a:rPr lang="en-US" sz="29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to order a high-quality, affordable poster print. Every order receives a free design review and we can deliver as fast as next business day within the US and Canada. </a:t>
              </a:r>
            </a:p>
            <a:p>
              <a:pPr lvl="0">
                <a:spcBef>
                  <a:spcPts val="0"/>
                </a:spcBef>
                <a:spcAft>
                  <a:spcPts val="1093"/>
                </a:spcAft>
              </a:pPr>
              <a:r>
                <a:rPr lang="en-US" sz="29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Genigraphics® has been producing output from PowerPoint® longer than anyone in the industry; dating back to when we helped Microsoft® design the PowerPoint® software. </a:t>
              </a:r>
            </a:p>
            <a:p>
              <a:pPr lvl="0">
                <a:spcBef>
                  <a:spcPts val="0"/>
                </a:spcBef>
                <a:spcAft>
                  <a:spcPts val="0"/>
                </a:spcAft>
              </a:pPr>
              <a:endParaRPr lang="en-US" sz="29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29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US and Canada:  1-800-790-4001</a:t>
              </a:r>
              <a:br>
                <a:rPr lang="en-US" sz="29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</a:br>
              <a:r>
                <a:rPr lang="en-US" sz="29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Email: info@genigraphics.com</a:t>
              </a: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/>
              </a:r>
              <a:b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</a:b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[This sidebar area does not print.]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81342" y="9260274"/>
              <a:ext cx="11904515" cy="10246926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1800" y="18973801"/>
            <a:ext cx="5297436" cy="18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944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589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6939" y="12339321"/>
            <a:ext cx="23317200" cy="3813810"/>
          </a:xfrm>
        </p:spPr>
        <p:txBody>
          <a:bodyPr anchor="t"/>
          <a:lstStyle>
            <a:lvl1pPr algn="l">
              <a:defRPr sz="11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6939" y="8138800"/>
            <a:ext cx="23317200" cy="4200524"/>
          </a:xfrm>
        </p:spPr>
        <p:txBody>
          <a:bodyPr anchor="b"/>
          <a:lstStyle>
            <a:lvl1pPr marL="0" indent="0">
              <a:buNone/>
              <a:defRPr sz="5800">
                <a:solidFill>
                  <a:schemeClr val="tx1">
                    <a:tint val="75000"/>
                  </a:schemeClr>
                </a:solidFill>
              </a:defRPr>
            </a:lvl1pPr>
            <a:lvl2pPr marL="1332189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2pPr>
            <a:lvl3pPr marL="2664377" indent="0">
              <a:buNone/>
              <a:defRPr sz="4700">
                <a:solidFill>
                  <a:schemeClr val="tx1">
                    <a:tint val="75000"/>
                  </a:schemeClr>
                </a:solidFill>
              </a:defRPr>
            </a:lvl3pPr>
            <a:lvl4pPr marL="3996566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4pPr>
            <a:lvl5pPr marL="5328755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5pPr>
            <a:lvl6pPr marL="6660943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6pPr>
            <a:lvl7pPr marL="7993129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7pPr>
            <a:lvl8pPr marL="9325321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8pPr>
            <a:lvl9pPr marL="10657506" indent="0">
              <a:buNone/>
              <a:defRPr sz="4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10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4480564"/>
            <a:ext cx="12115800" cy="12672696"/>
          </a:xfrm>
        </p:spPr>
        <p:txBody>
          <a:bodyPr/>
          <a:lstStyle>
            <a:lvl1pPr>
              <a:defRPr sz="8200"/>
            </a:lvl1pPr>
            <a:lvl2pPr>
              <a:defRPr sz="70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944600" y="4480564"/>
            <a:ext cx="12115800" cy="12672696"/>
          </a:xfrm>
        </p:spPr>
        <p:txBody>
          <a:bodyPr/>
          <a:lstStyle>
            <a:lvl1pPr>
              <a:defRPr sz="8200"/>
            </a:lvl1pPr>
            <a:lvl2pPr>
              <a:defRPr sz="7000"/>
            </a:lvl2pPr>
            <a:lvl3pPr>
              <a:defRPr sz="58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48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4298316"/>
            <a:ext cx="12120564" cy="1791334"/>
          </a:xfrm>
        </p:spPr>
        <p:txBody>
          <a:bodyPr anchor="b"/>
          <a:lstStyle>
            <a:lvl1pPr marL="0" indent="0">
              <a:buNone/>
              <a:defRPr sz="7000" b="1"/>
            </a:lvl1pPr>
            <a:lvl2pPr marL="1332189" indent="0">
              <a:buNone/>
              <a:defRPr sz="5800" b="1"/>
            </a:lvl2pPr>
            <a:lvl3pPr marL="2664377" indent="0">
              <a:buNone/>
              <a:defRPr sz="5200" b="1"/>
            </a:lvl3pPr>
            <a:lvl4pPr marL="3996566" indent="0">
              <a:buNone/>
              <a:defRPr sz="4700" b="1"/>
            </a:lvl4pPr>
            <a:lvl5pPr marL="5328755" indent="0">
              <a:buNone/>
              <a:defRPr sz="4700" b="1"/>
            </a:lvl5pPr>
            <a:lvl6pPr marL="6660943" indent="0">
              <a:buNone/>
              <a:defRPr sz="4700" b="1"/>
            </a:lvl6pPr>
            <a:lvl7pPr marL="7993129" indent="0">
              <a:buNone/>
              <a:defRPr sz="4700" b="1"/>
            </a:lvl7pPr>
            <a:lvl8pPr marL="9325321" indent="0">
              <a:buNone/>
              <a:defRPr sz="4700" b="1"/>
            </a:lvl8pPr>
            <a:lvl9pPr marL="10657506" indent="0">
              <a:buNone/>
              <a:defRPr sz="4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6089650"/>
            <a:ext cx="12120564" cy="11063606"/>
          </a:xfrm>
        </p:spPr>
        <p:txBody>
          <a:bodyPr/>
          <a:lstStyle>
            <a:lvl1pPr>
              <a:defRPr sz="7000"/>
            </a:lvl1pPr>
            <a:lvl2pPr>
              <a:defRPr sz="5800"/>
            </a:lvl2pPr>
            <a:lvl3pPr>
              <a:defRPr sz="5200"/>
            </a:lvl3pPr>
            <a:lvl4pPr>
              <a:defRPr sz="4700"/>
            </a:lvl4pPr>
            <a:lvl5pPr>
              <a:defRPr sz="4700"/>
            </a:lvl5pPr>
            <a:lvl6pPr>
              <a:defRPr sz="4700"/>
            </a:lvl6pPr>
            <a:lvl7pPr>
              <a:defRPr sz="4700"/>
            </a:lvl7pPr>
            <a:lvl8pPr>
              <a:defRPr sz="4700"/>
            </a:lvl8pPr>
            <a:lvl9pPr>
              <a:defRPr sz="4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935080" y="4298316"/>
            <a:ext cx="12125325" cy="1791334"/>
          </a:xfrm>
        </p:spPr>
        <p:txBody>
          <a:bodyPr anchor="b"/>
          <a:lstStyle>
            <a:lvl1pPr marL="0" indent="0">
              <a:buNone/>
              <a:defRPr sz="7000" b="1"/>
            </a:lvl1pPr>
            <a:lvl2pPr marL="1332189" indent="0">
              <a:buNone/>
              <a:defRPr sz="5800" b="1"/>
            </a:lvl2pPr>
            <a:lvl3pPr marL="2664377" indent="0">
              <a:buNone/>
              <a:defRPr sz="5200" b="1"/>
            </a:lvl3pPr>
            <a:lvl4pPr marL="3996566" indent="0">
              <a:buNone/>
              <a:defRPr sz="4700" b="1"/>
            </a:lvl4pPr>
            <a:lvl5pPr marL="5328755" indent="0">
              <a:buNone/>
              <a:defRPr sz="4700" b="1"/>
            </a:lvl5pPr>
            <a:lvl6pPr marL="6660943" indent="0">
              <a:buNone/>
              <a:defRPr sz="4700" b="1"/>
            </a:lvl6pPr>
            <a:lvl7pPr marL="7993129" indent="0">
              <a:buNone/>
              <a:defRPr sz="4700" b="1"/>
            </a:lvl7pPr>
            <a:lvl8pPr marL="9325321" indent="0">
              <a:buNone/>
              <a:defRPr sz="4700" b="1"/>
            </a:lvl8pPr>
            <a:lvl9pPr marL="10657506" indent="0">
              <a:buNone/>
              <a:defRPr sz="4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935080" y="6089650"/>
            <a:ext cx="12125325" cy="11063606"/>
          </a:xfrm>
        </p:spPr>
        <p:txBody>
          <a:bodyPr/>
          <a:lstStyle>
            <a:lvl1pPr>
              <a:defRPr sz="7000"/>
            </a:lvl1pPr>
            <a:lvl2pPr>
              <a:defRPr sz="5800"/>
            </a:lvl2pPr>
            <a:lvl3pPr>
              <a:defRPr sz="5200"/>
            </a:lvl3pPr>
            <a:lvl4pPr>
              <a:defRPr sz="4700"/>
            </a:lvl4pPr>
            <a:lvl5pPr>
              <a:defRPr sz="4700"/>
            </a:lvl5pPr>
            <a:lvl6pPr>
              <a:defRPr sz="4700"/>
            </a:lvl6pPr>
            <a:lvl7pPr>
              <a:defRPr sz="4700"/>
            </a:lvl7pPr>
            <a:lvl8pPr>
              <a:defRPr sz="4700"/>
            </a:lvl8pPr>
            <a:lvl9pPr>
              <a:defRPr sz="4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820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620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522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5" y="764540"/>
            <a:ext cx="9024939" cy="3253740"/>
          </a:xfrm>
        </p:spPr>
        <p:txBody>
          <a:bodyPr anchor="b"/>
          <a:lstStyle>
            <a:lvl1pPr algn="l">
              <a:defRPr sz="5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25150" y="764544"/>
            <a:ext cx="15335250" cy="16388716"/>
          </a:xfrm>
        </p:spPr>
        <p:txBody>
          <a:bodyPr/>
          <a:lstStyle>
            <a:lvl1pPr>
              <a:defRPr sz="9300"/>
            </a:lvl1pPr>
            <a:lvl2pPr>
              <a:defRPr sz="8200"/>
            </a:lvl2pPr>
            <a:lvl3pPr>
              <a:defRPr sz="7000"/>
            </a:lvl3pPr>
            <a:lvl4pPr>
              <a:defRPr sz="5800"/>
            </a:lvl4pPr>
            <a:lvl5pPr>
              <a:defRPr sz="5800"/>
            </a:lvl5pPr>
            <a:lvl6pPr>
              <a:defRPr sz="5800"/>
            </a:lvl6pPr>
            <a:lvl7pPr>
              <a:defRPr sz="5800"/>
            </a:lvl7pPr>
            <a:lvl8pPr>
              <a:defRPr sz="5800"/>
            </a:lvl8pPr>
            <a:lvl9pPr>
              <a:defRPr sz="5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71605" y="4018284"/>
            <a:ext cx="9024939" cy="13134976"/>
          </a:xfrm>
        </p:spPr>
        <p:txBody>
          <a:bodyPr/>
          <a:lstStyle>
            <a:lvl1pPr marL="0" indent="0">
              <a:buNone/>
              <a:defRPr sz="4100"/>
            </a:lvl1pPr>
            <a:lvl2pPr marL="1332189" indent="0">
              <a:buNone/>
              <a:defRPr sz="3500"/>
            </a:lvl2pPr>
            <a:lvl3pPr marL="2664377" indent="0">
              <a:buNone/>
              <a:defRPr sz="2900"/>
            </a:lvl3pPr>
            <a:lvl4pPr marL="3996566" indent="0">
              <a:buNone/>
              <a:defRPr sz="2600"/>
            </a:lvl4pPr>
            <a:lvl5pPr marL="5328755" indent="0">
              <a:buNone/>
              <a:defRPr sz="2600"/>
            </a:lvl5pPr>
            <a:lvl6pPr marL="6660943" indent="0">
              <a:buNone/>
              <a:defRPr sz="2600"/>
            </a:lvl6pPr>
            <a:lvl7pPr marL="7993129" indent="0">
              <a:buNone/>
              <a:defRPr sz="2600"/>
            </a:lvl7pPr>
            <a:lvl8pPr marL="9325321" indent="0">
              <a:buNone/>
              <a:defRPr sz="2600"/>
            </a:lvl8pPr>
            <a:lvl9pPr marL="10657506" indent="0">
              <a:buNone/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86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76864" y="13441680"/>
            <a:ext cx="16459200" cy="1586866"/>
          </a:xfrm>
        </p:spPr>
        <p:txBody>
          <a:bodyPr anchor="b"/>
          <a:lstStyle>
            <a:lvl1pPr algn="l">
              <a:defRPr sz="5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76864" y="1715770"/>
            <a:ext cx="16459200" cy="11521440"/>
          </a:xfrm>
        </p:spPr>
        <p:txBody>
          <a:bodyPr/>
          <a:lstStyle>
            <a:lvl1pPr marL="0" indent="0">
              <a:buNone/>
              <a:defRPr sz="9300"/>
            </a:lvl1pPr>
            <a:lvl2pPr marL="1332189" indent="0">
              <a:buNone/>
              <a:defRPr sz="8200"/>
            </a:lvl2pPr>
            <a:lvl3pPr marL="2664377" indent="0">
              <a:buNone/>
              <a:defRPr sz="7000"/>
            </a:lvl3pPr>
            <a:lvl4pPr marL="3996566" indent="0">
              <a:buNone/>
              <a:defRPr sz="5800"/>
            </a:lvl4pPr>
            <a:lvl5pPr marL="5328755" indent="0">
              <a:buNone/>
              <a:defRPr sz="5800"/>
            </a:lvl5pPr>
            <a:lvl6pPr marL="6660943" indent="0">
              <a:buNone/>
              <a:defRPr sz="5800"/>
            </a:lvl6pPr>
            <a:lvl7pPr marL="7993129" indent="0">
              <a:buNone/>
              <a:defRPr sz="5800"/>
            </a:lvl7pPr>
            <a:lvl8pPr marL="9325321" indent="0">
              <a:buNone/>
              <a:defRPr sz="5800"/>
            </a:lvl8pPr>
            <a:lvl9pPr marL="10657506" indent="0">
              <a:buNone/>
              <a:defRPr sz="5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76864" y="15028546"/>
            <a:ext cx="16459200" cy="2253614"/>
          </a:xfrm>
        </p:spPr>
        <p:txBody>
          <a:bodyPr/>
          <a:lstStyle>
            <a:lvl1pPr marL="0" indent="0">
              <a:buNone/>
              <a:defRPr sz="4100"/>
            </a:lvl1pPr>
            <a:lvl2pPr marL="1332189" indent="0">
              <a:buNone/>
              <a:defRPr sz="3500"/>
            </a:lvl2pPr>
            <a:lvl3pPr marL="2664377" indent="0">
              <a:buNone/>
              <a:defRPr sz="2900"/>
            </a:lvl3pPr>
            <a:lvl4pPr marL="3996566" indent="0">
              <a:buNone/>
              <a:defRPr sz="2600"/>
            </a:lvl4pPr>
            <a:lvl5pPr marL="5328755" indent="0">
              <a:buNone/>
              <a:defRPr sz="2600"/>
            </a:lvl5pPr>
            <a:lvl6pPr marL="6660943" indent="0">
              <a:buNone/>
              <a:defRPr sz="2600"/>
            </a:lvl6pPr>
            <a:lvl7pPr marL="7993129" indent="0">
              <a:buNone/>
              <a:defRPr sz="2600"/>
            </a:lvl7pPr>
            <a:lvl8pPr marL="9325321" indent="0">
              <a:buNone/>
              <a:defRPr sz="2600"/>
            </a:lvl8pPr>
            <a:lvl9pPr marL="10657506" indent="0">
              <a:buNone/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763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768986"/>
            <a:ext cx="24688800" cy="3200400"/>
          </a:xfrm>
          <a:prstGeom prst="rect">
            <a:avLst/>
          </a:prstGeom>
        </p:spPr>
        <p:txBody>
          <a:bodyPr vert="horz" lIns="266437" tIns="133220" rIns="266437" bIns="1332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4480564"/>
            <a:ext cx="24688800" cy="12672696"/>
          </a:xfrm>
          <a:prstGeom prst="rect">
            <a:avLst/>
          </a:prstGeom>
        </p:spPr>
        <p:txBody>
          <a:bodyPr vert="horz" lIns="266437" tIns="133220" rIns="266437" bIns="1332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71600" y="17797781"/>
            <a:ext cx="6400800" cy="1022350"/>
          </a:xfrm>
          <a:prstGeom prst="rect">
            <a:avLst/>
          </a:prstGeom>
        </p:spPr>
        <p:txBody>
          <a:bodyPr vert="horz" lIns="266437" tIns="133220" rIns="266437" bIns="133220" rtlCol="0" anchor="ctr"/>
          <a:lstStyle>
            <a:lvl1pPr algn="l">
              <a:defRPr sz="3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D6BDF-9D0E-4E2B-85B8-D8F4790360C9}" type="datetimeFigureOut">
              <a:rPr lang="en-US" smtClean="0"/>
              <a:t>12/5/16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372600" y="17797781"/>
            <a:ext cx="8686800" cy="1022350"/>
          </a:xfrm>
          <a:prstGeom prst="rect">
            <a:avLst/>
          </a:prstGeom>
        </p:spPr>
        <p:txBody>
          <a:bodyPr vert="horz" lIns="266437" tIns="133220" rIns="266437" bIns="133220" rtlCol="0" anchor="ctr"/>
          <a:lstStyle>
            <a:lvl1pPr algn="ctr">
              <a:defRPr sz="3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659600" y="17797781"/>
            <a:ext cx="6400800" cy="1022350"/>
          </a:xfrm>
          <a:prstGeom prst="rect">
            <a:avLst/>
          </a:prstGeom>
        </p:spPr>
        <p:txBody>
          <a:bodyPr vert="horz" lIns="266437" tIns="133220" rIns="266437" bIns="133220" rtlCol="0" anchor="ctr"/>
          <a:lstStyle>
            <a:lvl1pPr algn="r">
              <a:defRPr sz="3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179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</p:sldLayoutIdLst>
  <p:txStyles>
    <p:titleStyle>
      <a:lvl1pPr algn="ctr" defTabSz="1332189" rtl="0" eaLnBrk="1" latinLnBrk="0" hangingPunct="1">
        <a:spcBef>
          <a:spcPct val="0"/>
        </a:spcBef>
        <a:buNone/>
        <a:defRPr sz="1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99142" indent="-999142" algn="l" defTabSz="1332189" rtl="0" eaLnBrk="1" latinLnBrk="0" hangingPunct="1">
        <a:spcBef>
          <a:spcPct val="20000"/>
        </a:spcBef>
        <a:buFont typeface="Arial"/>
        <a:buChar char="•"/>
        <a:defRPr sz="9300" kern="1200">
          <a:solidFill>
            <a:schemeClr val="tx1"/>
          </a:solidFill>
          <a:latin typeface="+mn-lt"/>
          <a:ea typeface="+mn-ea"/>
          <a:cs typeface="+mn-cs"/>
        </a:defRPr>
      </a:lvl1pPr>
      <a:lvl2pPr marL="2164808" indent="-832619" algn="l" defTabSz="1332189" rtl="0" eaLnBrk="1" latinLnBrk="0" hangingPunct="1">
        <a:spcBef>
          <a:spcPct val="20000"/>
        </a:spcBef>
        <a:buFont typeface="Arial"/>
        <a:buChar char="–"/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3330470" indent="-666093" algn="l" defTabSz="1332189" rtl="0" eaLnBrk="1" latinLnBrk="0" hangingPunct="1">
        <a:spcBef>
          <a:spcPct val="20000"/>
        </a:spcBef>
        <a:buFont typeface="Arial"/>
        <a:buChar char="•"/>
        <a:defRPr sz="7000" kern="1200">
          <a:solidFill>
            <a:schemeClr val="tx1"/>
          </a:solidFill>
          <a:latin typeface="+mn-lt"/>
          <a:ea typeface="+mn-ea"/>
          <a:cs typeface="+mn-cs"/>
        </a:defRPr>
      </a:lvl3pPr>
      <a:lvl4pPr marL="4662659" indent="-666093" algn="l" defTabSz="1332189" rtl="0" eaLnBrk="1" latinLnBrk="0" hangingPunct="1">
        <a:spcBef>
          <a:spcPct val="20000"/>
        </a:spcBef>
        <a:buFont typeface="Arial"/>
        <a:buChar char="–"/>
        <a:defRPr sz="5800" kern="1200">
          <a:solidFill>
            <a:schemeClr val="tx1"/>
          </a:solidFill>
          <a:latin typeface="+mn-lt"/>
          <a:ea typeface="+mn-ea"/>
          <a:cs typeface="+mn-cs"/>
        </a:defRPr>
      </a:lvl4pPr>
      <a:lvl5pPr marL="5994847" indent="-666093" algn="l" defTabSz="1332189" rtl="0" eaLnBrk="1" latinLnBrk="0" hangingPunct="1">
        <a:spcBef>
          <a:spcPct val="20000"/>
        </a:spcBef>
        <a:buFont typeface="Arial"/>
        <a:buChar char="»"/>
        <a:defRPr sz="5800" kern="1200">
          <a:solidFill>
            <a:schemeClr val="tx1"/>
          </a:solidFill>
          <a:latin typeface="+mn-lt"/>
          <a:ea typeface="+mn-ea"/>
          <a:cs typeface="+mn-cs"/>
        </a:defRPr>
      </a:lvl5pPr>
      <a:lvl6pPr marL="7327036" indent="-666093" algn="l" defTabSz="1332189" rtl="0" eaLnBrk="1" latinLnBrk="0" hangingPunct="1">
        <a:spcBef>
          <a:spcPct val="20000"/>
        </a:spcBef>
        <a:buFont typeface="Arial"/>
        <a:buChar char="•"/>
        <a:defRPr sz="5800" kern="1200">
          <a:solidFill>
            <a:schemeClr val="tx1"/>
          </a:solidFill>
          <a:latin typeface="+mn-lt"/>
          <a:ea typeface="+mn-ea"/>
          <a:cs typeface="+mn-cs"/>
        </a:defRPr>
      </a:lvl6pPr>
      <a:lvl7pPr marL="8659225" indent="-666093" algn="l" defTabSz="1332189" rtl="0" eaLnBrk="1" latinLnBrk="0" hangingPunct="1">
        <a:spcBef>
          <a:spcPct val="20000"/>
        </a:spcBef>
        <a:buFont typeface="Arial"/>
        <a:buChar char="•"/>
        <a:defRPr sz="5800" kern="1200">
          <a:solidFill>
            <a:schemeClr val="tx1"/>
          </a:solidFill>
          <a:latin typeface="+mn-lt"/>
          <a:ea typeface="+mn-ea"/>
          <a:cs typeface="+mn-cs"/>
        </a:defRPr>
      </a:lvl7pPr>
      <a:lvl8pPr marL="9991413" indent="-666093" algn="l" defTabSz="1332189" rtl="0" eaLnBrk="1" latinLnBrk="0" hangingPunct="1">
        <a:spcBef>
          <a:spcPct val="20000"/>
        </a:spcBef>
        <a:buFont typeface="Arial"/>
        <a:buChar char="•"/>
        <a:defRPr sz="5800" kern="1200">
          <a:solidFill>
            <a:schemeClr val="tx1"/>
          </a:solidFill>
          <a:latin typeface="+mn-lt"/>
          <a:ea typeface="+mn-ea"/>
          <a:cs typeface="+mn-cs"/>
        </a:defRPr>
      </a:lvl8pPr>
      <a:lvl9pPr marL="11323602" indent="-666093" algn="l" defTabSz="1332189" rtl="0" eaLnBrk="1" latinLnBrk="0" hangingPunct="1">
        <a:spcBef>
          <a:spcPct val="20000"/>
        </a:spcBef>
        <a:buFont typeface="Arial"/>
        <a:buChar char="•"/>
        <a:defRPr sz="5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32189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1pPr>
      <a:lvl2pPr marL="1332189" algn="l" defTabSz="1332189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2pPr>
      <a:lvl3pPr marL="2664377" algn="l" defTabSz="1332189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3pPr>
      <a:lvl4pPr marL="3996566" algn="l" defTabSz="1332189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4pPr>
      <a:lvl5pPr marL="5328755" algn="l" defTabSz="1332189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5pPr>
      <a:lvl6pPr marL="6660943" algn="l" defTabSz="1332189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6pPr>
      <a:lvl7pPr marL="7993129" algn="l" defTabSz="1332189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7pPr>
      <a:lvl8pPr marL="9325321" algn="l" defTabSz="1332189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8pPr>
      <a:lvl9pPr marL="10657506" algn="l" defTabSz="1332189" rtl="0" eaLnBrk="1" latinLnBrk="0" hangingPunct="1">
        <a:defRPr sz="5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png"/><Relationship Id="rId20" Type="http://schemas.openxmlformats.org/officeDocument/2006/relationships/image" Target="../media/image21.emf"/><Relationship Id="rId21" Type="http://schemas.openxmlformats.org/officeDocument/2006/relationships/image" Target="../media/image22.emf"/><Relationship Id="rId22" Type="http://schemas.openxmlformats.org/officeDocument/2006/relationships/image" Target="../media/image23.png"/><Relationship Id="rId23" Type="http://schemas.openxmlformats.org/officeDocument/2006/relationships/image" Target="../media/image24.emf"/><Relationship Id="rId24" Type="http://schemas.openxmlformats.org/officeDocument/2006/relationships/image" Target="../media/image25.emf"/><Relationship Id="rId25" Type="http://schemas.openxmlformats.org/officeDocument/2006/relationships/image" Target="../media/image26.png"/><Relationship Id="rId26" Type="http://schemas.openxmlformats.org/officeDocument/2006/relationships/image" Target="../media/image27.png"/><Relationship Id="rId27" Type="http://schemas.openxmlformats.org/officeDocument/2006/relationships/image" Target="../media/image28.emf"/><Relationship Id="rId10" Type="http://schemas.openxmlformats.org/officeDocument/2006/relationships/image" Target="../media/image11.png"/><Relationship Id="rId11" Type="http://schemas.openxmlformats.org/officeDocument/2006/relationships/image" Target="../media/image12.emf"/><Relationship Id="rId12" Type="http://schemas.openxmlformats.org/officeDocument/2006/relationships/image" Target="../media/image13.emf"/><Relationship Id="rId13" Type="http://schemas.openxmlformats.org/officeDocument/2006/relationships/image" Target="../media/image14.png"/><Relationship Id="rId14" Type="http://schemas.openxmlformats.org/officeDocument/2006/relationships/image" Target="../media/image15.png"/><Relationship Id="rId15" Type="http://schemas.openxmlformats.org/officeDocument/2006/relationships/image" Target="../media/image16.png"/><Relationship Id="rId16" Type="http://schemas.openxmlformats.org/officeDocument/2006/relationships/image" Target="../media/image17.png"/><Relationship Id="rId17" Type="http://schemas.openxmlformats.org/officeDocument/2006/relationships/image" Target="../media/image18.emf"/><Relationship Id="rId18" Type="http://schemas.openxmlformats.org/officeDocument/2006/relationships/image" Target="../media/image19.emf"/><Relationship Id="rId19" Type="http://schemas.openxmlformats.org/officeDocument/2006/relationships/image" Target="../media/image20.em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emf"/><Relationship Id="rId3" Type="http://schemas.openxmlformats.org/officeDocument/2006/relationships/image" Target="../media/image4.emf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7" Type="http://schemas.openxmlformats.org/officeDocument/2006/relationships/image" Target="../media/image8.emf"/><Relationship Id="rId8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/>
          <p:cNvSpPr/>
          <p:nvPr/>
        </p:nvSpPr>
        <p:spPr>
          <a:xfrm>
            <a:off x="0" y="2895600"/>
            <a:ext cx="27432000" cy="16306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057" y="14097000"/>
            <a:ext cx="5910943" cy="5078820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2645" y="6259351"/>
            <a:ext cx="7191555" cy="68470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1" b="59975"/>
          <a:stretch/>
        </p:blipFill>
        <p:spPr>
          <a:xfrm>
            <a:off x="-76200" y="0"/>
            <a:ext cx="27584400" cy="2917255"/>
          </a:xfrm>
          <a:prstGeom prst="rect">
            <a:avLst/>
          </a:prstGeom>
        </p:spPr>
      </p:pic>
      <p:sp>
        <p:nvSpPr>
          <p:cNvPr id="35" name="Rectangle 34"/>
          <p:cNvSpPr/>
          <p:nvPr/>
        </p:nvSpPr>
        <p:spPr>
          <a:xfrm>
            <a:off x="18669000" y="3190240"/>
            <a:ext cx="8458200" cy="77216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8" tIns="20814" rIns="41628" bIns="20814" rtlCol="0" anchor="ctr"/>
          <a:lstStyle/>
          <a:p>
            <a:pPr algn="ctr"/>
            <a:r>
              <a:rPr lang="en-US" sz="2900" b="1" dirty="0" smtClean="0">
                <a:solidFill>
                  <a:schemeClr val="bg1">
                    <a:lumMod val="95000"/>
                  </a:schemeClr>
                </a:solidFill>
              </a:rPr>
              <a:t>Irrigation </a:t>
            </a:r>
            <a:r>
              <a:rPr lang="en-US" sz="2900" b="1" dirty="0">
                <a:solidFill>
                  <a:schemeClr val="bg1">
                    <a:lumMod val="95000"/>
                  </a:schemeClr>
                </a:solidFill>
              </a:rPr>
              <a:t>causes water crisis syndromes</a:t>
            </a:r>
            <a:endParaRPr lang="en-US" sz="29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" name="Text Box 122"/>
          <p:cNvSpPr txBox="1">
            <a:spLocks noChangeArrowheads="1"/>
          </p:cNvSpPr>
          <p:nvPr/>
        </p:nvSpPr>
        <p:spPr bwMode="auto">
          <a:xfrm>
            <a:off x="2209800" y="164255"/>
            <a:ext cx="22936200" cy="14359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83244" tIns="208109" rIns="83244" bIns="208109" anchor="ctr" anchorCtr="0">
            <a:spAutoFit/>
          </a:bodyPr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/>
            <a:r>
              <a:rPr lang="en-US" sz="6600" b="1" dirty="0" smtClean="0">
                <a:solidFill>
                  <a:srgbClr val="000000"/>
                </a:solidFill>
                <a:latin typeface="Arial"/>
                <a:cs typeface="Arial"/>
              </a:rPr>
              <a:t>Decoding Streamflow “Fingerprints</a:t>
            </a:r>
            <a:r>
              <a:rPr lang="en-US" sz="6600" b="1" dirty="0">
                <a:solidFill>
                  <a:srgbClr val="000000"/>
                </a:solidFill>
                <a:latin typeface="Arial"/>
                <a:cs typeface="Arial"/>
              </a:rPr>
              <a:t>” </a:t>
            </a:r>
            <a:r>
              <a:rPr lang="en-US" sz="6600" b="1" dirty="0" smtClean="0">
                <a:solidFill>
                  <a:srgbClr val="000000"/>
                </a:solidFill>
                <a:latin typeface="Arial"/>
                <a:cs typeface="Arial"/>
              </a:rPr>
              <a:t>in Irrigated Basins</a:t>
            </a:r>
            <a:endParaRPr lang="en-US" sz="66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5" name="Text Box 123"/>
          <p:cNvSpPr txBox="1">
            <a:spLocks noChangeArrowheads="1"/>
          </p:cNvSpPr>
          <p:nvPr/>
        </p:nvSpPr>
        <p:spPr bwMode="auto">
          <a:xfrm>
            <a:off x="10744200" y="1666874"/>
            <a:ext cx="6096000" cy="1000126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noFill/>
          </a:ln>
          <a:effectLst/>
          <a:extLst/>
        </p:spPr>
        <p:txBody>
          <a:bodyPr lIns="83244" tIns="83244" rIns="83244" bIns="83244" anchor="ctr" anchorCtr="0"/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2800" dirty="0" err="1">
                <a:latin typeface="+mn-lt"/>
              </a:rPr>
              <a:t>Minghui</a:t>
            </a:r>
            <a:r>
              <a:rPr lang="en-US" sz="2800" dirty="0">
                <a:latin typeface="+mn-lt"/>
              </a:rPr>
              <a:t> Zhang; Sally Thompson, PhD</a:t>
            </a:r>
            <a:endParaRPr lang="en-US" sz="2800" baseline="30000" dirty="0">
              <a:latin typeface="+mn-lt"/>
            </a:endParaRPr>
          </a:p>
          <a:p>
            <a:pPr algn="ctr" eaLnBrk="1" hangingPunct="1"/>
            <a:r>
              <a:rPr lang="en-US" sz="2800" dirty="0">
                <a:latin typeface="+mn-lt"/>
              </a:rPr>
              <a:t>University of California, </a:t>
            </a:r>
            <a:r>
              <a:rPr lang="en-US" sz="2800" dirty="0" smtClean="0">
                <a:latin typeface="+mn-lt"/>
              </a:rPr>
              <a:t>Berkeley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448800" y="17830800"/>
            <a:ext cx="8534400" cy="1323429"/>
          </a:xfrm>
          <a:prstGeom prst="rect">
            <a:avLst/>
          </a:prstGeom>
          <a:noFill/>
        </p:spPr>
        <p:txBody>
          <a:bodyPr wrap="square" lIns="91427" tIns="45715" rIns="91427" bIns="45715" rtlCol="0">
            <a:spAutoFit/>
          </a:bodyPr>
          <a:lstStyle/>
          <a:p>
            <a:pPr algn="ctr"/>
            <a:r>
              <a:rPr lang="en-US" sz="2000" b="1" dirty="0" smtClean="0"/>
              <a:t>Conclusion 1:</a:t>
            </a:r>
          </a:p>
          <a:p>
            <a:pPr algn="ctr"/>
            <a:r>
              <a:rPr lang="en-US" sz="2000" b="1" dirty="0" smtClean="0"/>
              <a:t>Contour </a:t>
            </a:r>
            <a:r>
              <a:rPr lang="en-US" sz="2000" b="1" dirty="0"/>
              <a:t>plots allow us to construct theoretical fingerprints for each </a:t>
            </a:r>
            <a:r>
              <a:rPr lang="en-US" sz="2000" b="1" dirty="0" smtClean="0"/>
              <a:t>source, </a:t>
            </a:r>
            <a:r>
              <a:rPr lang="en-US" sz="2000" b="1" dirty="0"/>
              <a:t>to be compared to measured fingerprints</a:t>
            </a:r>
            <a:r>
              <a:rPr lang="en-US" sz="2000" b="1" dirty="0" smtClean="0"/>
              <a:t>. These fingerprints differentiate among irrigation sources.</a:t>
            </a:r>
            <a:endParaRPr lang="en-US" sz="2000" b="1" dirty="0"/>
          </a:p>
        </p:txBody>
      </p:sp>
      <p:pic>
        <p:nvPicPr>
          <p:cNvPr id="30" name="Picture 29" descr="logo1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152401"/>
            <a:ext cx="1981200" cy="198119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8669000" y="4038600"/>
            <a:ext cx="8458200" cy="830987"/>
          </a:xfrm>
          <a:prstGeom prst="rect">
            <a:avLst/>
          </a:prstGeom>
          <a:noFill/>
        </p:spPr>
        <p:txBody>
          <a:bodyPr wrap="square" lIns="91427" tIns="45715" rIns="91427" bIns="45715" rtlCol="0">
            <a:spAutoFit/>
          </a:bodyPr>
          <a:lstStyle/>
          <a:p>
            <a:r>
              <a:rPr lang="en-US" sz="1600" dirty="0"/>
              <a:t>Water crisis syndromes of: (1) unsustainability (aquifer depletion), (2) ecological destruction (perturbation of natural streamflow volume), and (3) social impact (irrigation needs unmet) are </a:t>
            </a:r>
            <a:r>
              <a:rPr lang="en-US" sz="1600" dirty="0" smtClean="0"/>
              <a:t>summed in the following plots. </a:t>
            </a:r>
            <a:endParaRPr lang="en-US" sz="1600" dirty="0">
              <a:solidFill>
                <a:srgbClr val="C0504D"/>
              </a:solidFill>
            </a:endParaRPr>
          </a:p>
        </p:txBody>
      </p:sp>
      <p:grpSp>
        <p:nvGrpSpPr>
          <p:cNvPr id="127" name="Group 126"/>
          <p:cNvGrpSpPr/>
          <p:nvPr/>
        </p:nvGrpSpPr>
        <p:grpSpPr>
          <a:xfrm>
            <a:off x="9448800" y="4648200"/>
            <a:ext cx="8534400" cy="1371600"/>
            <a:chOff x="9829800" y="6172547"/>
            <a:chExt cx="8221211" cy="1466034"/>
          </a:xfrm>
        </p:grpSpPr>
        <p:sp>
          <p:nvSpPr>
            <p:cNvPr id="42" name="TextBox 41"/>
            <p:cNvSpPr txBox="1"/>
            <p:nvPr/>
          </p:nvSpPr>
          <p:spPr>
            <a:xfrm>
              <a:off x="9829800" y="6172547"/>
              <a:ext cx="8221211" cy="6250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T</a:t>
              </a:r>
              <a:r>
                <a:rPr lang="en-US" sz="1600" dirty="0" smtClean="0"/>
                <a:t>wo </a:t>
              </a:r>
              <a:r>
                <a:rPr lang="en-US" sz="1600" dirty="0"/>
                <a:t>scenarios allow us to eliminate certain source possibilities. </a:t>
              </a:r>
              <a:r>
                <a:rPr lang="en-US" sz="1600" dirty="0"/>
                <a:t>Catchments that belong to these scenarios are unlikely to use that source.</a:t>
              </a:r>
            </a:p>
          </p:txBody>
        </p:sp>
        <p:pic>
          <p:nvPicPr>
            <p:cNvPr id="124" name="Picture 123"/>
            <p:cNvPicPr>
              <a:picLocks noChangeAspect="1"/>
            </p:cNvPicPr>
            <p:nvPr/>
          </p:nvPicPr>
          <p:blipFill rotWithShape="1">
            <a:blip r:embed="rId6"/>
            <a:srcRect b="31262"/>
            <a:stretch/>
          </p:blipFill>
          <p:spPr>
            <a:xfrm>
              <a:off x="10774680" y="6852911"/>
              <a:ext cx="5532120" cy="785670"/>
            </a:xfrm>
            <a:prstGeom prst="rect">
              <a:avLst/>
            </a:prstGeom>
          </p:spPr>
        </p:pic>
      </p:grpSp>
      <p:sp>
        <p:nvSpPr>
          <p:cNvPr id="16" name="Rectangle 15"/>
          <p:cNvSpPr/>
          <p:nvPr/>
        </p:nvSpPr>
        <p:spPr>
          <a:xfrm>
            <a:off x="533400" y="15959554"/>
            <a:ext cx="7924800" cy="375734"/>
          </a:xfrm>
          <a:prstGeom prst="rect">
            <a:avLst/>
          </a:prstGeom>
        </p:spPr>
        <p:txBody>
          <a:bodyPr wrap="square" lIns="91427" tIns="45715" rIns="91427" bIns="45715">
            <a:spAutoFit/>
          </a:bodyPr>
          <a:lstStyle/>
          <a:p>
            <a:pPr>
              <a:lnSpc>
                <a:spcPct val="110000"/>
              </a:lnSpc>
            </a:pPr>
            <a:r>
              <a:rPr lang="en-US" sz="1700" dirty="0"/>
              <a:t> 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6629400" y="14912380"/>
            <a:ext cx="1828800" cy="7848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27" tIns="45715" rIns="91427" bIns="45715" rtlCol="0">
            <a:spAutoFit/>
          </a:bodyPr>
          <a:lstStyle/>
          <a:p>
            <a:pPr algn="ctr"/>
            <a:r>
              <a:rPr lang="en-US" sz="1500" dirty="0"/>
              <a:t>P</a:t>
            </a:r>
            <a:r>
              <a:rPr lang="en-US" sz="1500" dirty="0"/>
              <a:t>eriodic irrigation causes “saw-tooth” pattern</a:t>
            </a:r>
            <a:endParaRPr lang="en-US" sz="1500" dirty="0"/>
          </a:p>
        </p:txBody>
      </p:sp>
      <p:cxnSp>
        <p:nvCxnSpPr>
          <p:cNvPr id="71" name="Straight Arrow Connector 70"/>
          <p:cNvCxnSpPr>
            <a:stCxn id="49" idx="1"/>
            <a:endCxn id="75" idx="7"/>
          </p:cNvCxnSpPr>
          <p:nvPr/>
        </p:nvCxnSpPr>
        <p:spPr>
          <a:xfrm flipH="1">
            <a:off x="5146208" y="15304790"/>
            <a:ext cx="1483192" cy="154848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5" name="Oval 74"/>
          <p:cNvSpPr/>
          <p:nvPr/>
        </p:nvSpPr>
        <p:spPr>
          <a:xfrm>
            <a:off x="4495800" y="16764000"/>
            <a:ext cx="762000" cy="609600"/>
          </a:xfrm>
          <a:prstGeom prst="ellipse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27" tIns="45715" rIns="91427" bIns="45715"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533400" y="6400800"/>
            <a:ext cx="8153400" cy="764302"/>
          </a:xfrm>
          <a:prstGeom prst="rect">
            <a:avLst/>
          </a:prstGeom>
        </p:spPr>
        <p:txBody>
          <a:bodyPr wrap="square" lIns="91427" tIns="45715" rIns="91427" bIns="45715">
            <a:spAutoFit/>
          </a:bodyPr>
          <a:lstStyle/>
          <a:p>
            <a:pPr algn="ctr">
              <a:lnSpc>
                <a:spcPct val="110000"/>
              </a:lnSpc>
            </a:pPr>
            <a:r>
              <a:rPr lang="en-US" sz="2000" b="1" dirty="0" smtClean="0"/>
              <a:t>Deviations of streamflow from natural conditions provide clues about water management practices in the catchment.</a:t>
            </a:r>
            <a:endParaRPr lang="en-US" sz="2000" b="1" dirty="0"/>
          </a:p>
        </p:txBody>
      </p:sp>
      <p:grpSp>
        <p:nvGrpSpPr>
          <p:cNvPr id="248" name="Group 247"/>
          <p:cNvGrpSpPr/>
          <p:nvPr/>
        </p:nvGrpSpPr>
        <p:grpSpPr>
          <a:xfrm>
            <a:off x="457200" y="4114800"/>
            <a:ext cx="8305800" cy="2146301"/>
            <a:chOff x="457200" y="4343400"/>
            <a:chExt cx="8305800" cy="2146301"/>
          </a:xfrm>
        </p:grpSpPr>
        <p:sp>
          <p:nvSpPr>
            <p:cNvPr id="2" name="Rectangle 1"/>
            <p:cNvSpPr/>
            <p:nvPr/>
          </p:nvSpPr>
          <p:spPr>
            <a:xfrm>
              <a:off x="6400800" y="4343400"/>
              <a:ext cx="2362200" cy="1358054"/>
            </a:xfrm>
            <a:prstGeom prst="rect">
              <a:avLst/>
            </a:prstGeom>
            <a:ln>
              <a:noFill/>
            </a:ln>
          </p:spPr>
          <p:txBody>
            <a:bodyPr wrap="square" lIns="91427" tIns="45715" rIns="91427" bIns="45715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en-US" sz="1500" dirty="0"/>
                <a:t>However, including human </a:t>
              </a:r>
              <a:r>
                <a:rPr lang="en-US" sz="1500" dirty="0"/>
                <a:t>activity </a:t>
              </a:r>
              <a:r>
                <a:rPr lang="en-US" sz="1500" dirty="0"/>
                <a:t>in PUB efforts </a:t>
              </a:r>
              <a:r>
                <a:rPr lang="en-US" sz="1500" dirty="0"/>
                <a:t>is essential given the high level of development of many basins. </a:t>
              </a:r>
            </a:p>
          </p:txBody>
        </p:sp>
        <p:pic>
          <p:nvPicPr>
            <p:cNvPr id="91" name="Picture 90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7200" y="4343400"/>
              <a:ext cx="2501901" cy="2133600"/>
            </a:xfrm>
            <a:prstGeom prst="rect">
              <a:avLst/>
            </a:prstGeom>
          </p:spPr>
        </p:pic>
        <p:pic>
          <p:nvPicPr>
            <p:cNvPr id="96" name="Picture 95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495800" y="4343400"/>
              <a:ext cx="2514600" cy="2146301"/>
            </a:xfrm>
            <a:prstGeom prst="rect">
              <a:avLst/>
            </a:prstGeom>
          </p:spPr>
        </p:pic>
        <p:sp>
          <p:nvSpPr>
            <p:cNvPr id="97" name="TextBox 96"/>
            <p:cNvSpPr txBox="1"/>
            <p:nvPr/>
          </p:nvSpPr>
          <p:spPr>
            <a:xfrm>
              <a:off x="2286000" y="4392315"/>
              <a:ext cx="1676400" cy="124648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7" tIns="45715" rIns="91427" bIns="45715" rtlCol="0">
              <a:spAutoFit/>
            </a:bodyPr>
            <a:lstStyle/>
            <a:p>
              <a:r>
                <a:rPr lang="en-US" sz="1500" dirty="0"/>
                <a:t>“</a:t>
              </a:r>
              <a:r>
                <a:rPr lang="en-US" sz="1500" dirty="0"/>
                <a:t>P</a:t>
              </a:r>
              <a:r>
                <a:rPr lang="en-US" sz="1500" dirty="0"/>
                <a:t>redictions in </a:t>
              </a:r>
              <a:r>
                <a:rPr lang="en-US" sz="1500" dirty="0" err="1"/>
                <a:t>ungauged</a:t>
              </a:r>
              <a:r>
                <a:rPr lang="en-US" sz="1500" dirty="0"/>
                <a:t> basins” (PUB) </a:t>
              </a:r>
              <a:r>
                <a:rPr lang="en-US" sz="1500" dirty="0" smtClean="0"/>
                <a:t>traditionally </a:t>
              </a:r>
              <a:r>
                <a:rPr lang="en-US" sz="1500" dirty="0"/>
                <a:t>focus on natural basins.</a:t>
              </a:r>
              <a:endParaRPr lang="en-US" sz="1500" dirty="0"/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6553200" y="15902980"/>
            <a:ext cx="2209800" cy="7848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27" tIns="45715" rIns="91427" bIns="45715" rtlCol="0">
            <a:spAutoFit/>
          </a:bodyPr>
          <a:lstStyle/>
          <a:p>
            <a:pPr algn="ctr"/>
            <a:r>
              <a:rPr lang="en-US" sz="1500" dirty="0"/>
              <a:t>Imports increase streamflow magnitude and peak frequency</a:t>
            </a:r>
            <a:endParaRPr lang="en-US" sz="1500" dirty="0"/>
          </a:p>
        </p:txBody>
      </p:sp>
      <p:sp>
        <p:nvSpPr>
          <p:cNvPr id="100" name="TextBox 99"/>
          <p:cNvSpPr txBox="1"/>
          <p:nvPr/>
        </p:nvSpPr>
        <p:spPr>
          <a:xfrm>
            <a:off x="533400" y="13792200"/>
            <a:ext cx="8229600" cy="338544"/>
          </a:xfrm>
          <a:prstGeom prst="rect">
            <a:avLst/>
          </a:prstGeom>
          <a:noFill/>
        </p:spPr>
        <p:txBody>
          <a:bodyPr wrap="square" lIns="91427" tIns="45715" rIns="91427" bIns="45715" rtlCol="0">
            <a:spAutoFit/>
          </a:bodyPr>
          <a:lstStyle/>
          <a:p>
            <a:r>
              <a:rPr lang="en-US" sz="1600" dirty="0" smtClean="0"/>
              <a:t>Modeled streamflow illustrates </a:t>
            </a:r>
            <a:r>
              <a:rPr lang="en-US" sz="1600" dirty="0"/>
              <a:t>the fingerprints attributed to four irrigation sources.</a:t>
            </a:r>
            <a:endParaRPr lang="en-US" sz="1600" dirty="0"/>
          </a:p>
        </p:txBody>
      </p:sp>
      <p:cxnSp>
        <p:nvCxnSpPr>
          <p:cNvPr id="112" name="Straight Arrow Connector 111"/>
          <p:cNvCxnSpPr>
            <a:stCxn id="107" idx="1"/>
          </p:cNvCxnSpPr>
          <p:nvPr/>
        </p:nvCxnSpPr>
        <p:spPr>
          <a:xfrm flipH="1">
            <a:off x="5410200" y="16295390"/>
            <a:ext cx="1143000" cy="113159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3" name="TextBox 132"/>
          <p:cNvSpPr txBox="1"/>
          <p:nvPr/>
        </p:nvSpPr>
        <p:spPr>
          <a:xfrm>
            <a:off x="6019800" y="16992600"/>
            <a:ext cx="3200400" cy="1631206"/>
          </a:xfrm>
          <a:prstGeom prst="rect">
            <a:avLst/>
          </a:prstGeom>
          <a:noFill/>
          <a:ln>
            <a:noFill/>
          </a:ln>
        </p:spPr>
        <p:txBody>
          <a:bodyPr wrap="square" lIns="91427" tIns="45715" rIns="91427" bIns="45715" rtlCol="0">
            <a:spAutoFit/>
          </a:bodyPr>
          <a:lstStyle/>
          <a:p>
            <a:pPr algn="ctr"/>
            <a:r>
              <a:rPr lang="en-US" sz="2000" b="1" dirty="0"/>
              <a:t>Three </a:t>
            </a:r>
            <a:r>
              <a:rPr lang="en-US" sz="2000" b="1" dirty="0">
                <a:solidFill>
                  <a:srgbClr val="000000"/>
                </a:solidFill>
              </a:rPr>
              <a:t>streamflow </a:t>
            </a:r>
            <a:r>
              <a:rPr lang="en-US" sz="2000" b="1" dirty="0" smtClean="0">
                <a:solidFill>
                  <a:srgbClr val="000000"/>
                </a:solidFill>
              </a:rPr>
              <a:t>metrics, </a:t>
            </a:r>
            <a:r>
              <a:rPr lang="en-US" sz="2000" b="1" dirty="0">
                <a:solidFill>
                  <a:srgbClr val="000000"/>
                </a:solidFill>
              </a:rPr>
              <a:t>α, </a:t>
            </a:r>
            <a:r>
              <a:rPr lang="en-US" sz="2000" b="1" dirty="0" err="1">
                <a:solidFill>
                  <a:srgbClr val="000000"/>
                </a:solidFill>
              </a:rPr>
              <a:t>λ</a:t>
            </a:r>
            <a:r>
              <a:rPr lang="en-US" sz="2000" b="1" dirty="0">
                <a:solidFill>
                  <a:srgbClr val="000000"/>
                </a:solidFill>
              </a:rPr>
              <a:t>, </a:t>
            </a:r>
            <a:r>
              <a:rPr lang="en-US" sz="2000" b="1" dirty="0" smtClean="0">
                <a:solidFill>
                  <a:srgbClr val="000000"/>
                </a:solidFill>
              </a:rPr>
              <a:t>and average </a:t>
            </a:r>
            <a:r>
              <a:rPr lang="en-US" sz="2000" b="1" dirty="0">
                <a:solidFill>
                  <a:srgbClr val="000000"/>
                </a:solidFill>
              </a:rPr>
              <a:t>streamflow, describe </a:t>
            </a:r>
            <a:r>
              <a:rPr lang="en-US" sz="2000" b="1" dirty="0"/>
              <a:t>changes attributable to irrigation.</a:t>
            </a:r>
            <a:endParaRPr lang="en-US" sz="2000" b="1" dirty="0"/>
          </a:p>
        </p:txBody>
      </p:sp>
      <p:grpSp>
        <p:nvGrpSpPr>
          <p:cNvPr id="228" name="Group 227"/>
          <p:cNvGrpSpPr/>
          <p:nvPr/>
        </p:nvGrpSpPr>
        <p:grpSpPr>
          <a:xfrm>
            <a:off x="4571999" y="10515600"/>
            <a:ext cx="4267201" cy="3200400"/>
            <a:chOff x="4886571" y="8458200"/>
            <a:chExt cx="3952629" cy="2726788"/>
          </a:xfrm>
        </p:grpSpPr>
        <p:pic>
          <p:nvPicPr>
            <p:cNvPr id="119" name="Picture 118"/>
            <p:cNvPicPr>
              <a:picLocks noChangeAspect="1"/>
            </p:cNvPicPr>
            <p:nvPr/>
          </p:nvPicPr>
          <p:blipFill rotWithShape="1">
            <a:blip r:embed="rId9"/>
            <a:srcRect t="2627"/>
            <a:stretch/>
          </p:blipFill>
          <p:spPr>
            <a:xfrm>
              <a:off x="4886571" y="8458200"/>
              <a:ext cx="3952629" cy="2726788"/>
            </a:xfrm>
            <a:prstGeom prst="rect">
              <a:avLst/>
            </a:prstGeom>
          </p:spPr>
        </p:pic>
        <p:sp>
          <p:nvSpPr>
            <p:cNvPr id="120" name="TextBox 119"/>
            <p:cNvSpPr txBox="1"/>
            <p:nvPr/>
          </p:nvSpPr>
          <p:spPr>
            <a:xfrm>
              <a:off x="7543800" y="10820400"/>
              <a:ext cx="1224006" cy="230822"/>
            </a:xfrm>
            <a:prstGeom prst="rect">
              <a:avLst/>
            </a:prstGeom>
            <a:noFill/>
          </p:spPr>
          <p:txBody>
            <a:bodyPr wrap="none" lIns="91427" tIns="45715" rIns="91427" bIns="45715" rtlCol="0">
              <a:spAutoFit/>
            </a:bodyPr>
            <a:lstStyle/>
            <a:p>
              <a:r>
                <a:rPr lang="en-US" sz="900" dirty="0"/>
                <a:t>Source: Daily Republic</a:t>
              </a:r>
              <a:endParaRPr lang="en-US" sz="900" dirty="0"/>
            </a:p>
          </p:txBody>
        </p:sp>
      </p:grpSp>
      <p:grpSp>
        <p:nvGrpSpPr>
          <p:cNvPr id="229" name="Group 228"/>
          <p:cNvGrpSpPr/>
          <p:nvPr/>
        </p:nvGrpSpPr>
        <p:grpSpPr>
          <a:xfrm>
            <a:off x="381000" y="10515600"/>
            <a:ext cx="4191000" cy="3200400"/>
            <a:chOff x="381000" y="8458200"/>
            <a:chExt cx="4055277" cy="2720341"/>
          </a:xfrm>
        </p:grpSpPr>
        <p:pic>
          <p:nvPicPr>
            <p:cNvPr id="121" name="Picture 120"/>
            <p:cNvPicPr>
              <a:picLocks noChangeAspect="1"/>
            </p:cNvPicPr>
            <p:nvPr/>
          </p:nvPicPr>
          <p:blipFill rotWithShape="1">
            <a:blip r:embed="rId10"/>
            <a:srcRect l="3272" r="6867"/>
            <a:stretch/>
          </p:blipFill>
          <p:spPr>
            <a:xfrm>
              <a:off x="381000" y="8458200"/>
              <a:ext cx="4055277" cy="2720341"/>
            </a:xfrm>
            <a:prstGeom prst="rect">
              <a:avLst/>
            </a:prstGeom>
          </p:spPr>
        </p:pic>
        <p:sp>
          <p:nvSpPr>
            <p:cNvPr id="135" name="TextBox 134"/>
            <p:cNvSpPr txBox="1"/>
            <p:nvPr/>
          </p:nvSpPr>
          <p:spPr>
            <a:xfrm>
              <a:off x="457200" y="10744200"/>
              <a:ext cx="1903059" cy="230822"/>
            </a:xfrm>
            <a:prstGeom prst="rect">
              <a:avLst/>
            </a:prstGeom>
            <a:noFill/>
          </p:spPr>
          <p:txBody>
            <a:bodyPr wrap="none" lIns="91427" tIns="45715" rIns="91427" bIns="45715" rtlCol="0">
              <a:spAutoFit/>
            </a:bodyPr>
            <a:lstStyle/>
            <a:p>
              <a:r>
                <a:rPr lang="en-US" sz="900" dirty="0"/>
                <a:t>Source: Jim Hawthorne Photography</a:t>
              </a:r>
              <a:endParaRPr lang="en-US" sz="900" dirty="0"/>
            </a:p>
          </p:txBody>
        </p:sp>
      </p:grpSp>
      <p:grpSp>
        <p:nvGrpSpPr>
          <p:cNvPr id="246" name="Group 245"/>
          <p:cNvGrpSpPr/>
          <p:nvPr/>
        </p:nvGrpSpPr>
        <p:grpSpPr>
          <a:xfrm>
            <a:off x="533400" y="8229600"/>
            <a:ext cx="8305800" cy="2171700"/>
            <a:chOff x="457200" y="11430000"/>
            <a:chExt cx="8305800" cy="2171700"/>
          </a:xfrm>
        </p:grpSpPr>
        <p:grpSp>
          <p:nvGrpSpPr>
            <p:cNvPr id="245" name="Group 244"/>
            <p:cNvGrpSpPr/>
            <p:nvPr/>
          </p:nvGrpSpPr>
          <p:grpSpPr>
            <a:xfrm>
              <a:off x="457200" y="11430000"/>
              <a:ext cx="8305800" cy="2171700"/>
              <a:chOff x="381000" y="11432231"/>
              <a:chExt cx="8305800" cy="2171700"/>
            </a:xfrm>
          </p:grpSpPr>
          <p:pic>
            <p:nvPicPr>
              <p:cNvPr id="92" name="Picture 91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81000" y="11432231"/>
                <a:ext cx="2590800" cy="2171700"/>
              </a:xfrm>
              <a:prstGeom prst="rect">
                <a:avLst/>
              </a:prstGeom>
            </p:spPr>
          </p:pic>
          <p:pic>
            <p:nvPicPr>
              <p:cNvPr id="93" name="Picture 92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648200" y="11432232"/>
                <a:ext cx="2247900" cy="2095500"/>
              </a:xfrm>
              <a:prstGeom prst="rect">
                <a:avLst/>
              </a:prstGeom>
            </p:spPr>
          </p:pic>
          <p:sp>
            <p:nvSpPr>
              <p:cNvPr id="136" name="TextBox 135"/>
              <p:cNvSpPr txBox="1"/>
              <p:nvPr/>
            </p:nvSpPr>
            <p:spPr>
              <a:xfrm>
                <a:off x="2514600" y="11660832"/>
                <a:ext cx="1981200" cy="124648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7" tIns="45715" rIns="91427" bIns="45715" rtlCol="0">
                <a:spAutoFit/>
              </a:bodyPr>
              <a:lstStyle/>
              <a:p>
                <a:pPr algn="ctr"/>
                <a:r>
                  <a:rPr lang="en-US" sz="1500" b="1" dirty="0"/>
                  <a:t>1. Exploration</a:t>
                </a:r>
              </a:p>
              <a:p>
                <a:pPr algn="ctr"/>
                <a:r>
                  <a:rPr lang="en-US" sz="1500" dirty="0"/>
                  <a:t>M</a:t>
                </a:r>
                <a:r>
                  <a:rPr lang="en-US" sz="1500" dirty="0"/>
                  <a:t>odel streamflow resulting from four separate irrigation sources.</a:t>
                </a:r>
                <a:endParaRPr lang="en-US" sz="1500" dirty="0"/>
              </a:p>
            </p:txBody>
          </p:sp>
          <p:sp>
            <p:nvSpPr>
              <p:cNvPr id="137" name="TextBox 136"/>
              <p:cNvSpPr txBox="1"/>
              <p:nvPr/>
            </p:nvSpPr>
            <p:spPr>
              <a:xfrm>
                <a:off x="6705600" y="11660832"/>
                <a:ext cx="1981200" cy="124648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27" tIns="45715" rIns="91427" bIns="45715" rtlCol="0">
                <a:spAutoFit/>
              </a:bodyPr>
              <a:lstStyle/>
              <a:p>
                <a:pPr algn="ctr"/>
                <a:r>
                  <a:rPr lang="en-US" sz="1500" b="1" dirty="0"/>
                  <a:t>2. </a:t>
                </a:r>
                <a:r>
                  <a:rPr lang="en-US" sz="1500" b="1" dirty="0" smtClean="0"/>
                  <a:t>Estimation</a:t>
                </a:r>
                <a:endParaRPr lang="en-US" sz="1500" b="1" dirty="0"/>
              </a:p>
              <a:p>
                <a:pPr algn="ctr"/>
                <a:r>
                  <a:rPr lang="en-US" sz="1500" dirty="0"/>
                  <a:t>Relate irrigation regimes back to </a:t>
                </a:r>
                <a:r>
                  <a:rPr lang="en-US" sz="1500" dirty="0" smtClean="0"/>
                  <a:t>deviation in natural streamflow.</a:t>
                </a:r>
                <a:endParaRPr lang="en-US" sz="1500" dirty="0"/>
              </a:p>
            </p:txBody>
          </p:sp>
        </p:grpSp>
        <p:cxnSp>
          <p:nvCxnSpPr>
            <p:cNvPr id="146" name="Curved Connector 145"/>
            <p:cNvCxnSpPr/>
            <p:nvPr/>
          </p:nvCxnSpPr>
          <p:spPr>
            <a:xfrm>
              <a:off x="914400" y="12194231"/>
              <a:ext cx="1219200" cy="1142999"/>
            </a:xfrm>
            <a:prstGeom prst="curvedConnector3">
              <a:avLst>
                <a:gd name="adj1" fmla="val 4042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urved Connector 156"/>
            <p:cNvCxnSpPr/>
            <p:nvPr/>
          </p:nvCxnSpPr>
          <p:spPr>
            <a:xfrm rot="16200000" flipV="1">
              <a:off x="5448301" y="12079930"/>
              <a:ext cx="1142999" cy="914400"/>
            </a:xfrm>
            <a:prstGeom prst="curvedConnector3">
              <a:avLst>
                <a:gd name="adj1" fmla="val 102289"/>
              </a:avLst>
            </a:prstGeom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TextBox 79"/>
          <p:cNvSpPr txBox="1"/>
          <p:nvPr/>
        </p:nvSpPr>
        <p:spPr>
          <a:xfrm>
            <a:off x="9448800" y="4038600"/>
            <a:ext cx="8534400" cy="584765"/>
          </a:xfrm>
          <a:prstGeom prst="rect">
            <a:avLst/>
          </a:prstGeom>
          <a:noFill/>
        </p:spPr>
        <p:txBody>
          <a:bodyPr wrap="square" lIns="91427" tIns="45715" rIns="91427" bIns="45715" rtlCol="0">
            <a:spAutoFit/>
          </a:bodyPr>
          <a:lstStyle/>
          <a:p>
            <a:r>
              <a:rPr lang="en-US" sz="1600" dirty="0"/>
              <a:t>Percent change in streamflow metrics (α</a:t>
            </a:r>
            <a:r>
              <a:rPr lang="en-US" sz="1600" dirty="0"/>
              <a:t>, </a:t>
            </a:r>
            <a:r>
              <a:rPr lang="en-US" sz="1600" dirty="0" err="1"/>
              <a:t>λ</a:t>
            </a:r>
            <a:r>
              <a:rPr lang="en-US" sz="1600" dirty="0"/>
              <a:t>, and average streamflow</a:t>
            </a:r>
            <a:r>
              <a:rPr lang="en-US" sz="1600" dirty="0"/>
              <a:t>) serve as fingerprints that differentiate among irrigation sources. F</a:t>
            </a:r>
            <a:r>
              <a:rPr lang="en-US" sz="1600" dirty="0" smtClean="0"/>
              <a:t>ingerprints </a:t>
            </a:r>
            <a:r>
              <a:rPr lang="en-US" sz="1600" dirty="0"/>
              <a:t>vary across catchment </a:t>
            </a:r>
            <a:r>
              <a:rPr lang="en-US" sz="1600" dirty="0" smtClean="0"/>
              <a:t>type</a:t>
            </a:r>
            <a:r>
              <a:rPr lang="en-US" sz="1600" dirty="0"/>
              <a:t> </a:t>
            </a:r>
            <a:r>
              <a:rPr lang="en-US" sz="1600" dirty="0" smtClean="0"/>
              <a:t>and irrigation source.    </a:t>
            </a:r>
            <a:endParaRPr lang="en-US" sz="1600" dirty="0"/>
          </a:p>
        </p:txBody>
      </p:sp>
      <p:pic>
        <p:nvPicPr>
          <p:cNvPr id="225" name="Picture 2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8821400" y="5029200"/>
            <a:ext cx="2039472" cy="1142999"/>
          </a:xfrm>
          <a:prstGeom prst="rect">
            <a:avLst/>
          </a:prstGeom>
        </p:spPr>
      </p:pic>
      <p:pic>
        <p:nvPicPr>
          <p:cNvPr id="226" name="Picture 225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3241000" y="5029200"/>
            <a:ext cx="1930671" cy="1219201"/>
          </a:xfrm>
          <a:prstGeom prst="rect">
            <a:avLst/>
          </a:prstGeom>
        </p:spPr>
      </p:pic>
      <p:pic>
        <p:nvPicPr>
          <p:cNvPr id="227" name="Picture 226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1107400" y="5029200"/>
            <a:ext cx="1752600" cy="1179094"/>
          </a:xfrm>
          <a:prstGeom prst="rect">
            <a:avLst/>
          </a:prstGeom>
        </p:spPr>
      </p:pic>
      <p:sp>
        <p:nvSpPr>
          <p:cNvPr id="233" name="TextBox 232"/>
          <p:cNvSpPr txBox="1"/>
          <p:nvPr/>
        </p:nvSpPr>
        <p:spPr>
          <a:xfrm>
            <a:off x="26136600" y="7086600"/>
            <a:ext cx="1295400" cy="13234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27" tIns="45715" rIns="91427" bIns="45715" rtlCol="0">
            <a:spAutoFit/>
          </a:bodyPr>
          <a:lstStyle/>
          <a:p>
            <a:r>
              <a:rPr lang="en-US" sz="1600" dirty="0"/>
              <a:t>Irrigation is provided without negative impact</a:t>
            </a:r>
            <a:endParaRPr lang="en-US" sz="1600" dirty="0"/>
          </a:p>
        </p:txBody>
      </p:sp>
      <p:cxnSp>
        <p:nvCxnSpPr>
          <p:cNvPr id="234" name="Straight Arrow Connector 233"/>
          <p:cNvCxnSpPr>
            <a:stCxn id="233" idx="1"/>
          </p:cNvCxnSpPr>
          <p:nvPr/>
        </p:nvCxnSpPr>
        <p:spPr>
          <a:xfrm flipH="1">
            <a:off x="25755600" y="7748315"/>
            <a:ext cx="381000" cy="32888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Arrow Connector 240"/>
          <p:cNvCxnSpPr/>
          <p:nvPr/>
        </p:nvCxnSpPr>
        <p:spPr>
          <a:xfrm flipH="1">
            <a:off x="22783800" y="6248400"/>
            <a:ext cx="1905000" cy="2362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Arrow Connector 243"/>
          <p:cNvCxnSpPr/>
          <p:nvPr/>
        </p:nvCxnSpPr>
        <p:spPr>
          <a:xfrm>
            <a:off x="20193000" y="6172200"/>
            <a:ext cx="0" cy="152400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47" name="Picture 246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6060400" y="11201400"/>
            <a:ext cx="1205139" cy="1828800"/>
          </a:xfrm>
          <a:prstGeom prst="rect">
            <a:avLst/>
          </a:prstGeom>
        </p:spPr>
      </p:pic>
      <p:cxnSp>
        <p:nvCxnSpPr>
          <p:cNvPr id="259" name="Straight Arrow Connector 258"/>
          <p:cNvCxnSpPr/>
          <p:nvPr/>
        </p:nvCxnSpPr>
        <p:spPr>
          <a:xfrm flipH="1">
            <a:off x="24688800" y="12192000"/>
            <a:ext cx="1371600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7" name="TextBox 276"/>
          <p:cNvSpPr txBox="1"/>
          <p:nvPr/>
        </p:nvSpPr>
        <p:spPr>
          <a:xfrm>
            <a:off x="26136600" y="9601200"/>
            <a:ext cx="1295400" cy="13234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lIns="91427" tIns="45715" rIns="91427" bIns="45715" rtlCol="0">
            <a:spAutoFit/>
          </a:bodyPr>
          <a:lstStyle/>
          <a:p>
            <a:r>
              <a:rPr lang="en-US" sz="1600" dirty="0"/>
              <a:t>Irrigation needs are unfulfilled, but cause water crisis</a:t>
            </a:r>
            <a:endParaRPr lang="en-US" sz="1600" dirty="0"/>
          </a:p>
        </p:txBody>
      </p:sp>
      <p:cxnSp>
        <p:nvCxnSpPr>
          <p:cNvPr id="280" name="Straight Arrow Connector 279"/>
          <p:cNvCxnSpPr>
            <a:stCxn id="277" idx="1"/>
          </p:cNvCxnSpPr>
          <p:nvPr/>
        </p:nvCxnSpPr>
        <p:spPr>
          <a:xfrm flipH="1">
            <a:off x="25755600" y="10262915"/>
            <a:ext cx="381000" cy="32888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/>
          <p:cNvGrpSpPr/>
          <p:nvPr/>
        </p:nvGrpSpPr>
        <p:grpSpPr>
          <a:xfrm>
            <a:off x="9753600" y="13868400"/>
            <a:ext cx="8678756" cy="3962400"/>
            <a:chOff x="7620000" y="13639800"/>
            <a:chExt cx="8678756" cy="3962400"/>
          </a:xfrm>
        </p:grpSpPr>
        <p:sp>
          <p:nvSpPr>
            <p:cNvPr id="176" name="TextBox 175"/>
            <p:cNvSpPr txBox="1"/>
            <p:nvPr/>
          </p:nvSpPr>
          <p:spPr>
            <a:xfrm>
              <a:off x="12954000" y="16078200"/>
              <a:ext cx="2819400" cy="83098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27" tIns="45715" rIns="91427" bIns="45715" rtlCol="0">
              <a:spAutoFit/>
            </a:bodyPr>
            <a:lstStyle/>
            <a:p>
              <a:pPr algn="ctr"/>
              <a:r>
                <a:rPr lang="en-US" sz="1600" dirty="0"/>
                <a:t>For arid catchments, river cannot supply irrigation and change in metrics is zero</a:t>
              </a:r>
              <a:endParaRPr lang="en-US" sz="1600" dirty="0"/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7620000" y="13639800"/>
              <a:ext cx="8678756" cy="3962400"/>
              <a:chOff x="9601200" y="5105400"/>
              <a:chExt cx="8678756" cy="3962400"/>
            </a:xfrm>
          </p:grpSpPr>
          <p:pic>
            <p:nvPicPr>
              <p:cNvPr id="165" name="Picture 164"/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4782800" y="5715000"/>
                <a:ext cx="3497156" cy="1447800"/>
              </a:xfrm>
              <a:prstGeom prst="rect">
                <a:avLst/>
              </a:prstGeom>
            </p:spPr>
          </p:pic>
          <p:pic>
            <p:nvPicPr>
              <p:cNvPr id="298" name="Picture 297"/>
              <p:cNvPicPr>
                <a:picLocks noChangeAspect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601200" y="5791200"/>
                <a:ext cx="655608" cy="2819400"/>
              </a:xfrm>
              <a:prstGeom prst="rect">
                <a:avLst/>
              </a:prstGeom>
            </p:spPr>
          </p:pic>
          <p:pic>
            <p:nvPicPr>
              <p:cNvPr id="299" name="Picture 298"/>
              <p:cNvPicPr>
                <a:picLocks noChangeAspect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363200" y="5105400"/>
                <a:ext cx="1228854" cy="3429000"/>
              </a:xfrm>
              <a:prstGeom prst="rect">
                <a:avLst/>
              </a:prstGeom>
            </p:spPr>
          </p:pic>
          <p:pic>
            <p:nvPicPr>
              <p:cNvPr id="300" name="Picture 299"/>
              <p:cNvPicPr>
                <a:picLocks noChangeAspect="1"/>
              </p:cNvPicPr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734800" y="5105400"/>
                <a:ext cx="1268151" cy="3657600"/>
              </a:xfrm>
              <a:prstGeom prst="rect">
                <a:avLst/>
              </a:prstGeom>
            </p:spPr>
          </p:pic>
          <p:pic>
            <p:nvPicPr>
              <p:cNvPr id="301" name="Picture 300"/>
              <p:cNvPicPr>
                <a:picLocks noChangeAspect="1"/>
              </p:cNvPicPr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3106400" y="5105400"/>
                <a:ext cx="1235883" cy="3962400"/>
              </a:xfrm>
              <a:prstGeom prst="rect">
                <a:avLst/>
              </a:prstGeom>
            </p:spPr>
          </p:pic>
        </p:grpSp>
      </p:grpSp>
      <p:cxnSp>
        <p:nvCxnSpPr>
          <p:cNvPr id="306" name="Straight Arrow Connector 305"/>
          <p:cNvCxnSpPr/>
          <p:nvPr/>
        </p:nvCxnSpPr>
        <p:spPr>
          <a:xfrm>
            <a:off x="21640800" y="6172200"/>
            <a:ext cx="0" cy="289559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2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5253386" y="27579"/>
            <a:ext cx="2178614" cy="2182221"/>
          </a:xfrm>
          <a:prstGeom prst="rect">
            <a:avLst/>
          </a:prstGeom>
        </p:spPr>
      </p:pic>
      <p:sp>
        <p:nvSpPr>
          <p:cNvPr id="95" name="Rectangle 94"/>
          <p:cNvSpPr/>
          <p:nvPr/>
        </p:nvSpPr>
        <p:spPr>
          <a:xfrm>
            <a:off x="9525000" y="3190240"/>
            <a:ext cx="8458200" cy="77216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8" tIns="20814" rIns="41628" bIns="20814" rtlCol="0" anchor="ctr"/>
          <a:lstStyle/>
          <a:p>
            <a:pPr algn="ctr"/>
            <a:r>
              <a:rPr lang="en-US" sz="2900" b="1" dirty="0" smtClean="0">
                <a:solidFill>
                  <a:schemeClr val="bg1">
                    <a:lumMod val="95000"/>
                  </a:schemeClr>
                </a:solidFill>
              </a:rPr>
              <a:t>Irrigation changes streamflow metrics</a:t>
            </a:r>
            <a:endParaRPr lang="en-US" sz="29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8" name="Rectangle 97"/>
          <p:cNvSpPr/>
          <p:nvPr/>
        </p:nvSpPr>
        <p:spPr>
          <a:xfrm>
            <a:off x="381000" y="3190240"/>
            <a:ext cx="8458200" cy="77216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8" tIns="20814" rIns="41628" bIns="20814" rtlCol="0" anchor="ctr"/>
          <a:lstStyle/>
          <a:p>
            <a:pPr algn="ctr"/>
            <a:r>
              <a:rPr lang="en-US" sz="2900" b="1" dirty="0" smtClean="0">
                <a:solidFill>
                  <a:schemeClr val="bg1">
                    <a:lumMod val="95000"/>
                  </a:schemeClr>
                </a:solidFill>
              </a:rPr>
              <a:t>Human activity disrupts PUB efforts</a:t>
            </a:r>
            <a:endParaRPr lang="en-US" sz="29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381000" y="7315200"/>
            <a:ext cx="8458200" cy="77216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8" tIns="20814" rIns="41628" bIns="20814" rtlCol="0" anchor="ctr"/>
          <a:lstStyle/>
          <a:p>
            <a:pPr algn="ctr"/>
            <a:r>
              <a:rPr lang="en-US" sz="2900" b="1" dirty="0" smtClean="0">
                <a:solidFill>
                  <a:schemeClr val="bg1">
                    <a:lumMod val="95000"/>
                  </a:schemeClr>
                </a:solidFill>
              </a:rPr>
              <a:t>Expand PUB methods to irrigated basins</a:t>
            </a:r>
            <a:endParaRPr lang="en-US" sz="2900" b="1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24" name="Group 223"/>
          <p:cNvGrpSpPr/>
          <p:nvPr/>
        </p:nvGrpSpPr>
        <p:grpSpPr>
          <a:xfrm>
            <a:off x="18821400" y="14385234"/>
            <a:ext cx="8305800" cy="4664765"/>
            <a:chOff x="18211800" y="14782800"/>
            <a:chExt cx="8534400" cy="5029200"/>
          </a:xfrm>
        </p:grpSpPr>
        <p:grpSp>
          <p:nvGrpSpPr>
            <p:cNvPr id="76" name="Group 75"/>
            <p:cNvGrpSpPr/>
            <p:nvPr/>
          </p:nvGrpSpPr>
          <p:grpSpPr>
            <a:xfrm>
              <a:off x="18288000" y="14935200"/>
              <a:ext cx="8305800" cy="4602060"/>
              <a:chOff x="990599" y="6781800"/>
              <a:chExt cx="8305801" cy="4602061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90599" y="8305800"/>
                <a:ext cx="2581335" cy="1371600"/>
              </a:xfrm>
              <a:prstGeom prst="rect">
                <a:avLst/>
              </a:prstGeom>
            </p:spPr>
          </p:pic>
          <p:sp>
            <p:nvSpPr>
              <p:cNvPr id="126" name="Rectangle 125"/>
              <p:cNvSpPr/>
              <p:nvPr/>
            </p:nvSpPr>
            <p:spPr>
              <a:xfrm>
                <a:off x="1066799" y="9982200"/>
                <a:ext cx="2209800" cy="596317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>
                  <a:lnSpc>
                    <a:spcPct val="110000"/>
                  </a:lnSpc>
                </a:pPr>
                <a:r>
                  <a:rPr lang="en-US" sz="1500" dirty="0"/>
                  <a:t>I</a:t>
                </a:r>
                <a:r>
                  <a:rPr lang="en-US" sz="1500" dirty="0"/>
                  <a:t>rrigation is triggered </a:t>
                </a:r>
                <a:r>
                  <a:rPr lang="en-US" sz="1500" dirty="0"/>
                  <a:t>at 60% of field </a:t>
                </a:r>
                <a:r>
                  <a:rPr lang="en-US" sz="1500" dirty="0"/>
                  <a:t>capacity.</a:t>
                </a:r>
                <a:endParaRPr lang="en-US" sz="1500" dirty="0"/>
              </a:p>
            </p:txBody>
          </p:sp>
          <p:pic>
            <p:nvPicPr>
              <p:cNvPr id="134" name="Picture 133"/>
              <p:cNvPicPr>
                <a:picLocks noChangeAspect="1"/>
              </p:cNvPicPr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667000" y="6781800"/>
                <a:ext cx="6629400" cy="4602061"/>
              </a:xfrm>
              <a:prstGeom prst="rect">
                <a:avLst/>
              </a:prstGeom>
            </p:spPr>
          </p:pic>
        </p:grpSp>
        <p:sp>
          <p:nvSpPr>
            <p:cNvPr id="78" name="TextBox 77"/>
            <p:cNvSpPr txBox="1"/>
            <p:nvPr/>
          </p:nvSpPr>
          <p:spPr>
            <a:xfrm>
              <a:off x="18319456" y="14782800"/>
              <a:ext cx="1187744" cy="538599"/>
            </a:xfrm>
            <a:prstGeom prst="rect">
              <a:avLst/>
            </a:prstGeom>
            <a:noFill/>
          </p:spPr>
          <p:txBody>
            <a:bodyPr wrap="none" lIns="91427" tIns="45715" rIns="91427" bIns="45715" rtlCol="0">
              <a:spAutoFit/>
            </a:bodyPr>
            <a:lstStyle/>
            <a:p>
              <a:r>
                <a:rPr lang="en-US" sz="2900" b="1" dirty="0"/>
                <a:t>Model</a:t>
              </a:r>
              <a:endParaRPr lang="en-US" sz="2900" b="1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8211800" y="14800659"/>
              <a:ext cx="8534400" cy="501134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2" name="TextBox 241"/>
          <p:cNvSpPr txBox="1"/>
          <p:nvPr/>
        </p:nvSpPr>
        <p:spPr>
          <a:xfrm>
            <a:off x="18897600" y="13563600"/>
            <a:ext cx="81262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 smtClean="0"/>
              <a:t>Conclusion 2:</a:t>
            </a:r>
          </a:p>
          <a:p>
            <a:pPr algn="ctr"/>
            <a:r>
              <a:rPr lang="en-US" sz="2000" b="1" dirty="0" smtClean="0"/>
              <a:t>Presence of water crisis syndromes aid in differentiating irrigation sources.</a:t>
            </a:r>
            <a:endParaRPr lang="en-US" sz="2000" b="1" dirty="0"/>
          </a:p>
        </p:txBody>
      </p:sp>
      <p:sp>
        <p:nvSpPr>
          <p:cNvPr id="243" name="TextBox 242"/>
          <p:cNvSpPr txBox="1"/>
          <p:nvPr/>
        </p:nvSpPr>
        <p:spPr>
          <a:xfrm>
            <a:off x="838200" y="10645914"/>
            <a:ext cx="7772400" cy="707886"/>
          </a:xfrm>
          <a:prstGeom prst="rect">
            <a:avLst/>
          </a:prstGeom>
          <a:solidFill>
            <a:schemeClr val="bg1">
              <a:alpha val="83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Irrigation can be sourced from imports, river, and aquifers. Can we differentiate among these sources based on streamflow fingerprints?</a:t>
            </a:r>
            <a:endParaRPr lang="en-US" sz="2000" b="1" dirty="0"/>
          </a:p>
        </p:txBody>
      </p:sp>
      <p:sp>
        <p:nvSpPr>
          <p:cNvPr id="203" name="TextBox 202"/>
          <p:cNvSpPr txBox="1"/>
          <p:nvPr/>
        </p:nvSpPr>
        <p:spPr>
          <a:xfrm rot="5400000">
            <a:off x="16399871" y="9355729"/>
            <a:ext cx="1828801" cy="338544"/>
          </a:xfrm>
          <a:prstGeom prst="rect">
            <a:avLst/>
          </a:prstGeom>
          <a:noFill/>
        </p:spPr>
        <p:txBody>
          <a:bodyPr wrap="square" lIns="91427" tIns="45715" rIns="91427" bIns="45715" rtlCol="0">
            <a:spAutoFit/>
          </a:bodyPr>
          <a:lstStyle/>
          <a:p>
            <a:r>
              <a:rPr lang="en-US" sz="1600" dirty="0" smtClean="0"/>
              <a:t>Percent change in α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525000" y="13910846"/>
            <a:ext cx="11784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Catchments</a:t>
            </a:r>
            <a:endParaRPr lang="en-US" sz="1600" dirty="0"/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 rot="16200000">
            <a:off x="8667531" y="9234920"/>
            <a:ext cx="2167588" cy="614150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12115800" y="12954000"/>
            <a:ext cx="2590800" cy="635923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9982200" y="6314796"/>
            <a:ext cx="7162800" cy="6639204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11277600" y="6019800"/>
            <a:ext cx="43145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Percent change from natural conditions</a:t>
            </a:r>
            <a:endParaRPr lang="en-US" sz="2000" dirty="0"/>
          </a:p>
        </p:txBody>
      </p:sp>
      <p:pic>
        <p:nvPicPr>
          <p:cNvPr id="185" name="Picture 184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20878800" y="13003877"/>
            <a:ext cx="2590800" cy="635923"/>
          </a:xfrm>
          <a:prstGeom prst="rect">
            <a:avLst/>
          </a:prstGeom>
        </p:spPr>
      </p:pic>
      <p:pic>
        <p:nvPicPr>
          <p:cNvPr id="187" name="Picture 186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 rot="16200000">
            <a:off x="17435081" y="9387319"/>
            <a:ext cx="2167588" cy="614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251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27638</TotalTime>
  <Words>386</Words>
  <Application>Microsoft Macintosh PowerPoint</Application>
  <PresentationFormat>Custom</PresentationFormat>
  <Paragraphs>37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Genigraphics LLC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Genigraphics Research Poster Template 42x60</dc:title>
  <dc:creator>Jay Larson</dc:creator>
  <dc:description>Quality poster printing
www.genigraphics.com
1-800-790-4001</dc:description>
  <cp:lastModifiedBy>Ming Zhang</cp:lastModifiedBy>
  <cp:revision>244</cp:revision>
  <cp:lastPrinted>2013-02-12T02:21:55Z</cp:lastPrinted>
  <dcterms:created xsi:type="dcterms:W3CDTF">2013-02-10T21:14:48Z</dcterms:created>
  <dcterms:modified xsi:type="dcterms:W3CDTF">2016-12-07T19:27:06Z</dcterms:modified>
</cp:coreProperties>
</file>

<file path=docProps/thumbnail.jpeg>
</file>